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58" r:id="rId5"/>
    <p:sldId id="256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2" autoAdjust="0"/>
    <p:restoredTop sz="94660"/>
  </p:normalViewPr>
  <p:slideViewPr>
    <p:cSldViewPr snapToGrid="0">
      <p:cViewPr>
        <p:scale>
          <a:sx n="63" d="100"/>
          <a:sy n="63" d="100"/>
        </p:scale>
        <p:origin x="-13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8619-33B4-4C92-BB37-AA853CD0CBAB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023-67CF-442F-9CA7-AFB07D84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3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8619-33B4-4C92-BB37-AA853CD0CBAB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023-67CF-442F-9CA7-AFB07D84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3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8619-33B4-4C92-BB37-AA853CD0CBAB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023-67CF-442F-9CA7-AFB07D84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3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8619-33B4-4C92-BB37-AA853CD0CBAB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023-67CF-442F-9CA7-AFB07D84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5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8619-33B4-4C92-BB37-AA853CD0CBAB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023-67CF-442F-9CA7-AFB07D84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88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8619-33B4-4C92-BB37-AA853CD0CBAB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023-67CF-442F-9CA7-AFB07D84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2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8619-33B4-4C92-BB37-AA853CD0CBAB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023-67CF-442F-9CA7-AFB07D84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5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8619-33B4-4C92-BB37-AA853CD0CBAB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023-67CF-442F-9CA7-AFB07D84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2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8619-33B4-4C92-BB37-AA853CD0CBAB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023-67CF-442F-9CA7-AFB07D84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9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8619-33B4-4C92-BB37-AA853CD0CBAB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023-67CF-442F-9CA7-AFB07D84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6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8619-33B4-4C92-BB37-AA853CD0CBAB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8023-67CF-442F-9CA7-AFB07D84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3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F8619-33B4-4C92-BB37-AA853CD0CBAB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F8023-67CF-442F-9CA7-AFB07D842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6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340" y="1068449"/>
            <a:ext cx="3351642" cy="4395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73" y="5325658"/>
            <a:ext cx="294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Our Mother of Perpetual Help </a:t>
            </a:r>
            <a:r>
              <a:rPr lang="en-US" dirty="0" smtClean="0"/>
              <a:t>- 16th century.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138" y="913902"/>
            <a:ext cx="2947074" cy="45581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9563" y="5464157"/>
            <a:ext cx="268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Madonna on a Crescent Moon in </a:t>
            </a:r>
            <a:r>
              <a:rPr lang="en-US" sz="1600" i="1" dirty="0" err="1" smtClean="0"/>
              <a:t>Hortus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Conclusus</a:t>
            </a:r>
            <a:r>
              <a:rPr lang="en-US" sz="1600" i="1" dirty="0" smtClean="0"/>
              <a:t> </a:t>
            </a:r>
            <a:r>
              <a:rPr lang="en-US" sz="1600" dirty="0" smtClean="0"/>
              <a:t>is a 1450s painting by an unknown artist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09886" y="70102"/>
            <a:ext cx="435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Art of the Byzantine era – Middles Ages</a:t>
            </a:r>
            <a:endParaRPr lang="en-CA" b="1" dirty="0"/>
          </a:p>
        </p:txBody>
      </p:sp>
      <p:pic>
        <p:nvPicPr>
          <p:cNvPr id="1026" name="Picture 2" descr="Image result for high renaiss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061" y="439434"/>
            <a:ext cx="5533907" cy="257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igh renaissa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86" y="3448024"/>
            <a:ext cx="5399339" cy="304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39046" y="40189"/>
            <a:ext cx="522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Art of the Italian High Renaissance 1490s – 1520s</a:t>
            </a:r>
            <a:endParaRPr lang="en-CA" b="1" dirty="0"/>
          </a:p>
        </p:txBody>
      </p:sp>
      <p:sp>
        <p:nvSpPr>
          <p:cNvPr id="7" name="Rectangle 6"/>
          <p:cNvSpPr/>
          <p:nvPr/>
        </p:nvSpPr>
        <p:spPr>
          <a:xfrm>
            <a:off x="7145438" y="6488668"/>
            <a:ext cx="4082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Leonardo da </a:t>
            </a:r>
            <a:r>
              <a:rPr lang="en-US" dirty="0" smtClean="0"/>
              <a:t>Vinci,</a:t>
            </a:r>
            <a:r>
              <a:rPr lang="en-US" i="1" dirty="0" smtClean="0"/>
              <a:t> The Last Supper </a:t>
            </a:r>
            <a:r>
              <a:rPr lang="en-US" dirty="0" smtClean="0"/>
              <a:t>(1495)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57145" y="3008307"/>
            <a:ext cx="4269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Michelangelo, </a:t>
            </a:r>
            <a:r>
              <a:rPr lang="en-US" i="1" dirty="0" smtClean="0"/>
              <a:t>The Creation of Adam</a:t>
            </a:r>
            <a:r>
              <a:rPr lang="en-US" dirty="0" smtClean="0"/>
              <a:t> (1512)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712" y="-64621"/>
            <a:ext cx="202692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Rococo 1720-1780</a:t>
            </a:r>
            <a:endParaRPr lang="en-C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4656" y="-52953"/>
            <a:ext cx="290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Neo-Classicism 1750-1830</a:t>
            </a:r>
            <a:endParaRPr lang="en-C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546922" y="-64621"/>
            <a:ext cx="274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Romanticism 1790-1880</a:t>
            </a:r>
            <a:endParaRPr lang="en-C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209" y="-64621"/>
            <a:ext cx="215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Baroque 1600-1730</a:t>
            </a:r>
            <a:endParaRPr lang="en-CA" b="1" dirty="0"/>
          </a:p>
        </p:txBody>
      </p:sp>
      <p:pic>
        <p:nvPicPr>
          <p:cNvPr id="3074" name="Picture 2" descr="http://www.visual-arts-cork.com/images-oils/rubens-leucip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989"/>
            <a:ext cx="2400119" cy="254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aroque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80" y="3840162"/>
            <a:ext cx="2350770" cy="292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rococo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57" y="354989"/>
            <a:ext cx="3161077" cy="233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neo classical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63" y="354989"/>
            <a:ext cx="3582512" cy="186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neo classical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448" y="3601076"/>
            <a:ext cx="3575151" cy="27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goy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844" y="236697"/>
            <a:ext cx="2849156" cy="336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liberty delacroi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48" y="3759020"/>
            <a:ext cx="3014043" cy="254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56790" y="2963310"/>
            <a:ext cx="2456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Rubens, </a:t>
            </a:r>
            <a:r>
              <a:rPr lang="en-US" i="1" dirty="0" smtClean="0"/>
              <a:t>The </a:t>
            </a:r>
            <a:r>
              <a:rPr lang="en-US" i="1" dirty="0"/>
              <a:t>Abduction of the Daughters of </a:t>
            </a:r>
            <a:r>
              <a:rPr lang="en-US" i="1" dirty="0" smtClean="0"/>
              <a:t>Leucippus</a:t>
            </a:r>
            <a:r>
              <a:rPr lang="en-US" i="1" dirty="0"/>
              <a:t> </a:t>
            </a:r>
            <a:r>
              <a:rPr lang="en-US" dirty="0" smtClean="0"/>
              <a:t>(1618)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24570" y="2691392"/>
            <a:ext cx="3161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Jean-</a:t>
            </a:r>
            <a:r>
              <a:rPr lang="en-US" dirty="0" err="1" smtClean="0"/>
              <a:t>Honore</a:t>
            </a:r>
            <a:r>
              <a:rPr lang="en-US" dirty="0" smtClean="0"/>
              <a:t> </a:t>
            </a:r>
            <a:r>
              <a:rPr lang="en-US" dirty="0" err="1" smtClean="0"/>
              <a:t>Frangonard</a:t>
            </a:r>
            <a:r>
              <a:rPr lang="en-US" dirty="0" smtClean="0"/>
              <a:t>,</a:t>
            </a:r>
            <a:endParaRPr lang="en-US" dirty="0"/>
          </a:p>
          <a:p>
            <a:r>
              <a:rPr lang="en-US" i="1" dirty="0" smtClean="0"/>
              <a:t>The Swing</a:t>
            </a:r>
            <a:r>
              <a:rPr lang="en-US" dirty="0" smtClean="0"/>
              <a:t> (1767)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26242" y="3868081"/>
            <a:ext cx="2426361" cy="93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Caravaggio </a:t>
            </a:r>
            <a:r>
              <a:rPr lang="en-US" i="1" dirty="0" smtClean="0">
                <a:solidFill>
                  <a:schemeClr val="bg1"/>
                </a:solidFill>
              </a:rPr>
              <a:t>David with the Head of Goliath </a:t>
            </a:r>
            <a:r>
              <a:rPr lang="en-US" dirty="0" smtClean="0">
                <a:solidFill>
                  <a:schemeClr val="bg1"/>
                </a:solidFill>
              </a:rPr>
              <a:t>(1610)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03548" y="6244915"/>
            <a:ext cx="3512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Jacques-Louis David, </a:t>
            </a:r>
            <a:r>
              <a:rPr lang="en-US" i="1" dirty="0" smtClean="0"/>
              <a:t>Oath </a:t>
            </a:r>
            <a:r>
              <a:rPr lang="en-US" i="1" dirty="0"/>
              <a:t>of the </a:t>
            </a:r>
            <a:r>
              <a:rPr lang="en-US" i="1" dirty="0" err="1" smtClean="0"/>
              <a:t>Horatii</a:t>
            </a:r>
            <a:r>
              <a:rPr lang="en-US" i="1" dirty="0" smtClean="0"/>
              <a:t> </a:t>
            </a:r>
            <a:r>
              <a:rPr lang="en-US" dirty="0" smtClean="0"/>
              <a:t>(1784)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67997" y="2205782"/>
            <a:ext cx="34483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Jacques-Louis </a:t>
            </a:r>
            <a:r>
              <a:rPr lang="en-US" dirty="0" smtClean="0"/>
              <a:t>David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i="1" dirty="0" smtClean="0"/>
              <a:t>The </a:t>
            </a:r>
            <a:r>
              <a:rPr lang="en-US" i="1" dirty="0"/>
              <a:t>Intervention of the Sabine </a:t>
            </a:r>
            <a:r>
              <a:rPr lang="en-US" i="1" dirty="0" smtClean="0"/>
              <a:t>Women </a:t>
            </a:r>
            <a:r>
              <a:rPr lang="en-US" dirty="0" smtClean="0"/>
              <a:t>(1799 )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326468" y="3010057"/>
            <a:ext cx="2633267" cy="64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Francisco Goya </a:t>
            </a:r>
            <a:r>
              <a:rPr lang="en-US" i="1" dirty="0" smtClean="0">
                <a:solidFill>
                  <a:schemeClr val="bg1"/>
                </a:solidFill>
              </a:rPr>
              <a:t>Saturn </a:t>
            </a:r>
            <a:r>
              <a:rPr lang="en-US" i="1" dirty="0">
                <a:solidFill>
                  <a:schemeClr val="bg1"/>
                </a:solidFill>
              </a:rPr>
              <a:t>Devouring His </a:t>
            </a:r>
            <a:r>
              <a:rPr lang="en-US" i="1" dirty="0" smtClean="0">
                <a:solidFill>
                  <a:schemeClr val="bg1"/>
                </a:solidFill>
              </a:rPr>
              <a:t>Son </a:t>
            </a:r>
            <a:r>
              <a:rPr lang="en-US" dirty="0" smtClean="0">
                <a:solidFill>
                  <a:schemeClr val="bg1"/>
                </a:solidFill>
              </a:rPr>
              <a:t>(1819)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26468" y="6276419"/>
            <a:ext cx="2985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Eugene Delacroix, Liberty Leading the Peopl</a:t>
            </a:r>
            <a:r>
              <a:rPr lang="en-US" i="1" dirty="0" smtClean="0"/>
              <a:t>e</a:t>
            </a:r>
            <a:r>
              <a:rPr lang="en-US" dirty="0" smtClean="0"/>
              <a:t> (1830)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5704" y="3551940"/>
            <a:ext cx="3195509" cy="242858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84582" y="5920714"/>
            <a:ext cx="3420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William </a:t>
            </a:r>
            <a:r>
              <a:rPr lang="en-US" dirty="0" smtClean="0"/>
              <a:t>Hogarth, </a:t>
            </a:r>
            <a:r>
              <a:rPr lang="en-US" i="1" dirty="0" smtClean="0"/>
              <a:t>Marriage a</a:t>
            </a:r>
            <a:r>
              <a:rPr lang="en-US" i="1" dirty="0"/>
              <a:t> </a:t>
            </a:r>
            <a:r>
              <a:rPr lang="en-US" i="1" dirty="0" smtClean="0"/>
              <a:t>la Mode </a:t>
            </a:r>
            <a:r>
              <a:rPr lang="en-US" dirty="0" smtClean="0"/>
              <a:t>(1745)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231" y="1018032"/>
            <a:ext cx="1143304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Subject matter: what is depicted, tone, topic, material, scenes, people…</a:t>
            </a:r>
          </a:p>
          <a:p>
            <a:endParaRPr lang="en-CA" sz="2400" dirty="0"/>
          </a:p>
          <a:p>
            <a:r>
              <a:rPr lang="en-CA" sz="2400" dirty="0" smtClean="0"/>
              <a:t>Composition: where things are in the frame, foreground </a:t>
            </a:r>
            <a:r>
              <a:rPr lang="en-CA" sz="2400" dirty="0" err="1" smtClean="0"/>
              <a:t>etc</a:t>
            </a:r>
            <a:r>
              <a:rPr lang="en-CA" sz="2400" dirty="0" smtClean="0"/>
              <a:t>, whether it is a triptych or a single painting </a:t>
            </a:r>
            <a:r>
              <a:rPr lang="en-CA" sz="2400" dirty="0" smtClean="0"/>
              <a:t>, focal point and how it is achieved</a:t>
            </a:r>
            <a:endParaRPr lang="en-CA" sz="2400" dirty="0" smtClean="0"/>
          </a:p>
          <a:p>
            <a:endParaRPr lang="en-CA" sz="2400" dirty="0"/>
          </a:p>
          <a:p>
            <a:r>
              <a:rPr lang="en-CA" sz="2400" dirty="0" smtClean="0"/>
              <a:t>Medium: gesso, fresco, oil, </a:t>
            </a:r>
            <a:r>
              <a:rPr lang="en-CA" sz="2400" dirty="0" err="1" smtClean="0"/>
              <a:t>guache</a:t>
            </a:r>
            <a:r>
              <a:rPr lang="en-CA" sz="2400" dirty="0" smtClean="0"/>
              <a:t>, water-colour </a:t>
            </a:r>
            <a:r>
              <a:rPr lang="en-CA" sz="2400" dirty="0" err="1" smtClean="0"/>
              <a:t>etc</a:t>
            </a:r>
            <a:r>
              <a:rPr lang="en-CA" sz="2400" dirty="0" smtClean="0"/>
              <a:t> – (sculpture, and so on…)</a:t>
            </a:r>
          </a:p>
          <a:p>
            <a:endParaRPr lang="en-CA" sz="2400" dirty="0"/>
          </a:p>
          <a:p>
            <a:r>
              <a:rPr lang="en-CA" sz="2400" dirty="0" smtClean="0"/>
              <a:t>Style: brush stroke, </a:t>
            </a:r>
            <a:r>
              <a:rPr lang="en-CA" sz="2400" dirty="0" smtClean="0"/>
              <a:t>line, use </a:t>
            </a:r>
            <a:r>
              <a:rPr lang="en-CA" sz="2400" dirty="0" smtClean="0"/>
              <a:t>of light &amp; shadow, colour, </a:t>
            </a:r>
            <a:r>
              <a:rPr lang="en-CA" sz="2400" dirty="0" err="1" smtClean="0"/>
              <a:t>etc</a:t>
            </a:r>
            <a:endParaRPr lang="en-CA" sz="2400" dirty="0" smtClean="0"/>
          </a:p>
          <a:p>
            <a:endParaRPr lang="en-CA" sz="2400" dirty="0"/>
          </a:p>
          <a:p>
            <a:r>
              <a:rPr lang="en-CA" sz="2400" dirty="0" smtClean="0"/>
              <a:t>Relationship to reader: how the work is interpreted / meant to be interpreted, who gets to view it? </a:t>
            </a:r>
          </a:p>
          <a:p>
            <a:endParaRPr lang="en-CA" sz="2400" dirty="0"/>
          </a:p>
          <a:p>
            <a:r>
              <a:rPr lang="en-CA" sz="2400" dirty="0" smtClean="0"/>
              <a:t>Production context: who paid for the art? Under what social conditions was the art made? What values / Ideologies of the time influenced the artist?</a:t>
            </a:r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063752" y="354383"/>
            <a:ext cx="10960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Criteria for Judging a Piece of Art </a:t>
            </a:r>
            <a:r>
              <a:rPr lang="en-CA" dirty="0" smtClean="0"/>
              <a:t>– esp. as representative of its time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53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2" y="2815326"/>
            <a:ext cx="2799425" cy="207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1544" y="0"/>
            <a:ext cx="6960198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Art of the Modern era 1860s-1970s</a:t>
            </a:r>
            <a:endParaRPr lang="en-C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7975" y="2474828"/>
            <a:ext cx="308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Impressionism</a:t>
            </a:r>
            <a:endParaRPr lang="en-CA" dirty="0"/>
          </a:p>
        </p:txBody>
      </p:sp>
      <p:pic>
        <p:nvPicPr>
          <p:cNvPr id="1028" name="Picture 4" descr="Image result for realism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0" y="288544"/>
            <a:ext cx="2810651" cy="213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84423" y="37044"/>
            <a:ext cx="308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Dada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05911" y="-33520"/>
            <a:ext cx="308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Realism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8942146" y="3763776"/>
            <a:ext cx="308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Surrealism</a:t>
            </a:r>
            <a:endParaRPr lang="en-CA" dirty="0"/>
          </a:p>
        </p:txBody>
      </p:sp>
      <p:pic>
        <p:nvPicPr>
          <p:cNvPr id="6" name="Picture 2" descr="Image result for dada art ern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306" y="494789"/>
            <a:ext cx="3340306" cy="308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surreali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940" y="4086948"/>
            <a:ext cx="3390555" cy="26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67485" y="312738"/>
            <a:ext cx="308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Expressionism</a:t>
            </a:r>
            <a:endParaRPr lang="en-CA" dirty="0"/>
          </a:p>
        </p:txBody>
      </p:sp>
      <p:pic>
        <p:nvPicPr>
          <p:cNvPr id="1030" name="Picture 6" descr="Image result for klimt scre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660" y="686240"/>
            <a:ext cx="23145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Image result for cubism picas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AutoShape 10" descr="Image result for cubism picass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36" name="Picture 12" descr="Image result for cubism picass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64" y="4133108"/>
            <a:ext cx="2825505" cy="26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852103" y="3843654"/>
            <a:ext cx="87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Cubism</a:t>
            </a: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11065838" y="4559180"/>
            <a:ext cx="13737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Salvador Dali </a:t>
            </a:r>
            <a:r>
              <a:rPr lang="en-US" i="1" dirty="0" smtClean="0"/>
              <a:t>The </a:t>
            </a:r>
            <a:r>
              <a:rPr lang="en-US" i="1" dirty="0"/>
              <a:t>Persistence of </a:t>
            </a:r>
            <a:r>
              <a:rPr lang="en-US" i="1" dirty="0" smtClean="0"/>
              <a:t>Memory </a:t>
            </a:r>
            <a:r>
              <a:rPr lang="en-US" dirty="0" smtClean="0"/>
              <a:t>(1931)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01102" y="441653"/>
            <a:ext cx="1208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Jean-François Millet, </a:t>
            </a:r>
            <a:r>
              <a:rPr lang="fr-FR" i="1" dirty="0" smtClean="0"/>
              <a:t>The </a:t>
            </a:r>
            <a:r>
              <a:rPr lang="fr-FR" i="1" dirty="0" err="1" smtClean="0"/>
              <a:t>Gleaners</a:t>
            </a:r>
            <a:r>
              <a:rPr lang="fr-FR" i="1" dirty="0" smtClean="0"/>
              <a:t> </a:t>
            </a:r>
            <a:r>
              <a:rPr lang="fr-FR" dirty="0" smtClean="0"/>
              <a:t>(1857</a:t>
            </a:r>
            <a:r>
              <a:rPr lang="fr-FR" dirty="0"/>
              <a:t>)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630917"/>
            <a:ext cx="2644255" cy="22270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44255" y="5112913"/>
            <a:ext cx="1116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Claude Monet, </a:t>
            </a:r>
            <a:r>
              <a:rPr lang="en-US" i="1" dirty="0" smtClean="0"/>
              <a:t>The Waterlily Pond… </a:t>
            </a:r>
            <a:r>
              <a:rPr lang="en-US" dirty="0" smtClean="0"/>
              <a:t>(1899)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27437" y="2844160"/>
            <a:ext cx="12324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Edouard Manet</a:t>
            </a:r>
            <a:r>
              <a:rPr lang="en-US" dirty="0"/>
              <a:t>, </a:t>
            </a:r>
            <a:r>
              <a:rPr lang="en-US" i="1" dirty="0" smtClean="0"/>
              <a:t>A </a:t>
            </a:r>
            <a:r>
              <a:rPr lang="en-US" i="1" dirty="0"/>
              <a:t>Bar at the </a:t>
            </a:r>
            <a:r>
              <a:rPr lang="en-US" i="1" dirty="0" err="1" smtClean="0"/>
              <a:t>Folies-Bergère</a:t>
            </a:r>
            <a:endParaRPr lang="en-US" i="1" dirty="0" smtClean="0"/>
          </a:p>
          <a:p>
            <a:r>
              <a:rPr lang="en-US" dirty="0" smtClean="0"/>
              <a:t>(1882)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62351" y="1182166"/>
            <a:ext cx="1089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Edvard</a:t>
            </a:r>
            <a:r>
              <a:rPr lang="en-US" dirty="0" smtClean="0"/>
              <a:t> Munch, </a:t>
            </a:r>
            <a:r>
              <a:rPr lang="en-US" i="1" dirty="0" smtClean="0"/>
              <a:t>The Scream </a:t>
            </a:r>
            <a:r>
              <a:rPr lang="en-US" dirty="0" smtClean="0"/>
              <a:t>(1893)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69713" y="4649692"/>
            <a:ext cx="12324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Pablo Picasso, </a:t>
            </a:r>
            <a:r>
              <a:rPr lang="en-US" i="1" dirty="0" smtClean="0"/>
              <a:t>The Three Musicians </a:t>
            </a:r>
            <a:r>
              <a:rPr lang="en-US" dirty="0" smtClean="0"/>
              <a:t>(1921)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856890" y="497404"/>
            <a:ext cx="1335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Ernst</a:t>
            </a:r>
            <a:r>
              <a:rPr lang="en-US" dirty="0"/>
              <a:t>, </a:t>
            </a:r>
            <a:r>
              <a:rPr lang="en-US" i="1" dirty="0" smtClean="0"/>
              <a:t>Birds</a:t>
            </a:r>
            <a:r>
              <a:rPr lang="en-US" i="1" dirty="0"/>
              <a:t>; also; Birds, Fish-Snake and </a:t>
            </a:r>
            <a:r>
              <a:rPr lang="en-US" i="1" dirty="0" smtClean="0"/>
              <a:t>Scarecrow </a:t>
            </a:r>
            <a:r>
              <a:rPr lang="en-US" dirty="0" smtClean="0"/>
              <a:t>(1921)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2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80" y="920139"/>
            <a:ext cx="4454860" cy="2672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713715" y="3593055"/>
            <a:ext cx="713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Convergence</a:t>
            </a:r>
            <a:r>
              <a:rPr lang="en-US" sz="1600" b="1" dirty="0" smtClean="0"/>
              <a:t> by Jackson Pollock - 1952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41520" y="107576"/>
            <a:ext cx="5689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Post-Modern  or Contemporary Art  - post 1950s 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-1533714" y="614530"/>
            <a:ext cx="713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Abstract Expressionism</a:t>
            </a:r>
            <a:endParaRPr lang="en-US" sz="1600" b="1" dirty="0"/>
          </a:p>
        </p:txBody>
      </p:sp>
      <p:pic>
        <p:nvPicPr>
          <p:cNvPr id="2050" name="Picture 2" descr="Image result for neo dada jasper joh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48" y="953084"/>
            <a:ext cx="3929680" cy="39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96784" y="618998"/>
            <a:ext cx="713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Neo-Dada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41520" y="5051007"/>
            <a:ext cx="405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False Start</a:t>
            </a:r>
            <a:r>
              <a:rPr lang="en-US" sz="1600" b="1" dirty="0" smtClean="0"/>
              <a:t> by Jasper Johns - 1959</a:t>
            </a:r>
            <a:endParaRPr lang="en-US" sz="1600" b="1" dirty="0"/>
          </a:p>
        </p:txBody>
      </p:sp>
      <p:pic>
        <p:nvPicPr>
          <p:cNvPr id="2052" name="Picture 4" descr="http://1vze7o2h8a2b2tyahl3i0t68.wpengine.netdna-cdn.com/wp-content/uploads/2018/03/unnamed-33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016" y="957551"/>
            <a:ext cx="3715984" cy="394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50580" y="4877455"/>
            <a:ext cx="405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The Untitled </a:t>
            </a:r>
            <a:r>
              <a:rPr lang="en-US" sz="1600" b="1" dirty="0" smtClean="0"/>
              <a:t>by J. M. </a:t>
            </a:r>
            <a:r>
              <a:rPr lang="en-US" sz="1600" b="1" dirty="0" err="1" smtClean="0"/>
              <a:t>Basquiat</a:t>
            </a:r>
            <a:r>
              <a:rPr lang="en-US" sz="1600" b="1" dirty="0" smtClean="0"/>
              <a:t> - 1983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50580" y="581585"/>
            <a:ext cx="4056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Post-Expressionism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568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699" y="1324979"/>
            <a:ext cx="52482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Subject matter = what is represented and its iconography</a:t>
            </a:r>
          </a:p>
          <a:p>
            <a:endParaRPr lang="en-CA" dirty="0"/>
          </a:p>
          <a:p>
            <a:r>
              <a:rPr lang="en-CA" dirty="0" smtClean="0"/>
              <a:t>Composition = where things are depicted in relation to one another in the frame &amp; why</a:t>
            </a:r>
          </a:p>
          <a:p>
            <a:endParaRPr lang="en-CA" dirty="0"/>
          </a:p>
          <a:p>
            <a:r>
              <a:rPr lang="en-CA" dirty="0" smtClean="0"/>
              <a:t>Medium = </a:t>
            </a:r>
            <a:r>
              <a:rPr lang="en-CA" dirty="0"/>
              <a:t>from gesso and fresco to oil on canvas, pencil, </a:t>
            </a:r>
            <a:r>
              <a:rPr lang="en-CA" dirty="0" smtClean="0"/>
              <a:t>water colour etc.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Style = brush stroke, use of light</a:t>
            </a:r>
            <a:r>
              <a:rPr lang="en-CA" dirty="0"/>
              <a:t> </a:t>
            </a:r>
            <a:r>
              <a:rPr lang="en-CA" dirty="0" smtClean="0"/>
              <a:t>&amp; shadow, colour, </a:t>
            </a:r>
          </a:p>
          <a:p>
            <a:endParaRPr lang="en-CA" dirty="0"/>
          </a:p>
          <a:p>
            <a:r>
              <a:rPr lang="en-CA" dirty="0" smtClean="0"/>
              <a:t>Relationship to reader = from more representational to more impressionistic, more real and external/physical to abstract and internal / emotional</a:t>
            </a:r>
          </a:p>
          <a:p>
            <a:endParaRPr lang="en-CA" dirty="0"/>
          </a:p>
          <a:p>
            <a:r>
              <a:rPr lang="en-CA" dirty="0"/>
              <a:t>Production </a:t>
            </a:r>
            <a:r>
              <a:rPr lang="en-CA" dirty="0" smtClean="0"/>
              <a:t>context = from hired, commissioned by important people in society for personal homes to art shows / museums and more popular / personal forms of expression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442447" y="473337"/>
            <a:ext cx="472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Artistic vs Literary Movement - criteria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658522" y="1324980"/>
            <a:ext cx="56170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Subject matter = topics, characters, types of situation</a:t>
            </a:r>
          </a:p>
          <a:p>
            <a:endParaRPr lang="en-CA" dirty="0"/>
          </a:p>
          <a:p>
            <a:r>
              <a:rPr lang="en-CA" dirty="0" smtClean="0"/>
              <a:t>Composition = structure and form – </a:t>
            </a:r>
            <a:r>
              <a:rPr lang="en-CA" dirty="0" err="1" smtClean="0"/>
              <a:t>ie</a:t>
            </a:r>
            <a:r>
              <a:rPr lang="en-CA" dirty="0" smtClean="0"/>
              <a:t> novel, play, short story, poem and techniques used to structure this such as non-linear plotting, flashback, </a:t>
            </a:r>
            <a:r>
              <a:rPr lang="en-CA" dirty="0" err="1" smtClean="0"/>
              <a:t>etc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Medium = literary genre such as fantasy, sci-fi, romance, etc.</a:t>
            </a:r>
          </a:p>
          <a:p>
            <a:endParaRPr lang="en-CA" dirty="0"/>
          </a:p>
          <a:p>
            <a:r>
              <a:rPr lang="en-CA" dirty="0" smtClean="0"/>
              <a:t>Style = author’s own craft and toolbox – how do they use syntax, imagery, symbolism, etc. </a:t>
            </a:r>
          </a:p>
          <a:p>
            <a:endParaRPr lang="en-CA" dirty="0"/>
          </a:p>
          <a:p>
            <a:r>
              <a:rPr lang="en-CA" dirty="0" smtClean="0"/>
              <a:t>Relationship to reader = how do they get readers to engage with the text?</a:t>
            </a:r>
          </a:p>
          <a:p>
            <a:endParaRPr lang="en-CA" dirty="0" smtClean="0"/>
          </a:p>
          <a:p>
            <a:r>
              <a:rPr lang="en-CA" dirty="0" smtClean="0"/>
              <a:t>Production context = rise of publishing houses, independent presses, female authors, values and beliefs of the time, world events,  </a:t>
            </a:r>
            <a:r>
              <a:rPr lang="en-CA" dirty="0" err="1" smtClean="0"/>
              <a:t>etc</a:t>
            </a:r>
            <a:endParaRPr lang="en-CA" dirty="0"/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227888" y="957437"/>
            <a:ext cx="278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 Visual Art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8165054" y="935922"/>
            <a:ext cx="278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 Literature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84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11932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Subject matter </a:t>
            </a:r>
            <a:endParaRPr lang="en-CA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types of topics</a:t>
            </a:r>
            <a:r>
              <a:rPr lang="en-CA" sz="2000" dirty="0"/>
              <a:t>, characters, </a:t>
            </a:r>
            <a:r>
              <a:rPr lang="en-CA" sz="2000" dirty="0" smtClean="0"/>
              <a:t>situations, messages, issues being dealt with and how (attitude to topics)</a:t>
            </a:r>
            <a:endParaRPr lang="en-CA" sz="2000" dirty="0"/>
          </a:p>
          <a:p>
            <a:endParaRPr lang="en-CA" sz="2000" dirty="0"/>
          </a:p>
          <a:p>
            <a:r>
              <a:rPr lang="en-CA" sz="2000" dirty="0" smtClean="0"/>
              <a:t>Style &amp; Craft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structure </a:t>
            </a:r>
            <a:r>
              <a:rPr lang="en-CA" sz="2000" dirty="0"/>
              <a:t>and form – </a:t>
            </a:r>
            <a:r>
              <a:rPr lang="en-CA" sz="2000" dirty="0" err="1"/>
              <a:t>ie</a:t>
            </a:r>
            <a:r>
              <a:rPr lang="en-CA" sz="2000" dirty="0"/>
              <a:t> novel, play, short story, poem and techniques used to structure this such as non-linear plotting, flashback, </a:t>
            </a:r>
            <a:r>
              <a:rPr lang="en-CA" sz="2000" dirty="0" err="1" smtClean="0"/>
              <a:t>etc</a:t>
            </a:r>
            <a:endParaRPr lang="en-CA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literary </a:t>
            </a:r>
            <a:r>
              <a:rPr lang="en-CA" sz="2000" dirty="0"/>
              <a:t>genre such as fantasy, sci-fi, romance, </a:t>
            </a:r>
            <a:r>
              <a:rPr lang="en-CA" sz="2000" dirty="0" smtClean="0"/>
              <a:t>etc.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Literary elements, including narrator</a:t>
            </a:r>
            <a:endParaRPr lang="en-CA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Literary techniques </a:t>
            </a:r>
            <a:r>
              <a:rPr lang="en-CA" sz="2000" dirty="0"/>
              <a:t>how do they use syntax, imagery, symbolism, etc. </a:t>
            </a:r>
            <a:endParaRPr lang="en-CA" sz="2000" dirty="0" smtClean="0"/>
          </a:p>
          <a:p>
            <a:endParaRPr lang="en-CA" sz="2000" dirty="0" smtClean="0"/>
          </a:p>
          <a:p>
            <a:r>
              <a:rPr lang="en-CA" sz="2000" dirty="0" smtClean="0"/>
              <a:t>Social Context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Reader  </a:t>
            </a:r>
            <a:r>
              <a:rPr lang="en-CA" sz="2000" dirty="0"/>
              <a:t>= </a:t>
            </a:r>
            <a:r>
              <a:rPr lang="en-CA" sz="2000" dirty="0" smtClean="0"/>
              <a:t>what does the reader have to do to ‘get’ the text? What lenses, values, experiences do they bring?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000" dirty="0" smtClean="0"/>
              <a:t>Writer = </a:t>
            </a:r>
            <a:r>
              <a:rPr lang="en-CA" sz="2000" dirty="0" smtClean="0"/>
              <a:t>what personal and/or world events influenced the production? What was the publishing industry like? </a:t>
            </a:r>
            <a:endParaRPr lang="en-CA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688080" y="213358"/>
            <a:ext cx="477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dirty="0" smtClean="0"/>
              <a:t>Characterizing a Literary Movement</a:t>
            </a:r>
            <a:endParaRPr lang="en-CA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37160" y="5623558"/>
            <a:ext cx="11795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 smtClean="0"/>
              <a:t>GROUP ACTIVITY: group yourself according to which of the 4 stories you know the best; use the above criteria to try to explain how that story is Modern; use what we discussed in class regarding Modern Art on the earlier slides to focus your ideas. Be prepared to plenary in your ideas. 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7347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832</Words>
  <Application>Microsoft Office PowerPoint</Application>
  <PresentationFormat>Custom</PresentationFormat>
  <Paragraphs>92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</dc:creator>
  <cp:lastModifiedBy>Sauve Mary</cp:lastModifiedBy>
  <cp:revision>30</cp:revision>
  <dcterms:created xsi:type="dcterms:W3CDTF">2018-10-02T23:55:01Z</dcterms:created>
  <dcterms:modified xsi:type="dcterms:W3CDTF">2018-10-16T20:54:50Z</dcterms:modified>
</cp:coreProperties>
</file>